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24" r:id="rId5"/>
    <p:sldId id="259" r:id="rId6"/>
    <p:sldId id="260" r:id="rId7"/>
    <p:sldId id="261" r:id="rId8"/>
    <p:sldId id="262" r:id="rId9"/>
    <p:sldId id="310" r:id="rId10"/>
    <p:sldId id="301" r:id="rId11"/>
    <p:sldId id="302" r:id="rId12"/>
    <p:sldId id="325" r:id="rId13"/>
    <p:sldId id="326" r:id="rId14"/>
    <p:sldId id="300" r:id="rId15"/>
    <p:sldId id="313" r:id="rId16"/>
    <p:sldId id="317" r:id="rId17"/>
    <p:sldId id="327" r:id="rId18"/>
    <p:sldId id="315" r:id="rId19"/>
    <p:sldId id="316" r:id="rId20"/>
    <p:sldId id="318" r:id="rId21"/>
    <p:sldId id="319" r:id="rId22"/>
    <p:sldId id="320" r:id="rId23"/>
    <p:sldId id="328" r:id="rId24"/>
    <p:sldId id="305" r:id="rId25"/>
    <p:sldId id="278" r:id="rId26"/>
    <p:sldId id="306" r:id="rId27"/>
    <p:sldId id="274" r:id="rId28"/>
    <p:sldId id="275" r:id="rId29"/>
    <p:sldId id="276" r:id="rId30"/>
    <p:sldId id="277" r:id="rId31"/>
    <p:sldId id="280" r:id="rId32"/>
    <p:sldId id="281" r:id="rId33"/>
    <p:sldId id="282" r:id="rId34"/>
    <p:sldId id="321" r:id="rId35"/>
    <p:sldId id="286" r:id="rId36"/>
    <p:sldId id="287" r:id="rId37"/>
    <p:sldId id="309" r:id="rId38"/>
    <p:sldId id="288" r:id="rId39"/>
    <p:sldId id="323" r:id="rId40"/>
    <p:sldId id="290" r:id="rId41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8268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9951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195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3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9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5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6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35538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03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9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21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0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40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00195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7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1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66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81493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269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259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5628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626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444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798A-9D64-43BF-BB3D-D0D4202FDA3B}" type="datetimeFigureOut">
              <a:rPr lang="ms-MY" smtClean="0"/>
              <a:pPr/>
              <a:t>5/08/2021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5383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4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5/08/2021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33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93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23528" y="4149080"/>
            <a:ext cx="8712968" cy="2520280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7000"/>
            </a:schemeClr>
          </a:solidFill>
          <a:ln/>
          <a:scene3d>
            <a:camera prst="obliqueTopLeft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Seperti</a:t>
            </a:r>
            <a:r>
              <a:rPr lang="en-US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kapal</a:t>
            </a:r>
            <a:r>
              <a:rPr lang="en-US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yang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telah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dibina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dengan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seteguh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mungkin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,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dipandu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pula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dengan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nahkoda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yang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berkemahiran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Akhirnya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datanglah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arus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yang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memudahkan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perjalanannya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angin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kuat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yang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memandu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arahnya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melajukan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perjalanan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sehingga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boleh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sampai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ke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destinasi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dengan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selamat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dalam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tempoh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sesingkatnya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 </a:t>
            </a:r>
            <a:endParaRPr lang="ms-MY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488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Ketelitian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kehalusan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perancangan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strategi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hijrah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ms-MY" sz="28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1520" y="1472660"/>
            <a:ext cx="4752528" cy="2388388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Nabi </a:t>
            </a: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SAW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memberi tanggapan terburuk bagi risiko yang bakal dihadapinya dan tidak meninggalkan sebarang pertimbangan untuk ruang kegagalan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Bent Arrow 1"/>
          <p:cNvSpPr/>
          <p:nvPr/>
        </p:nvSpPr>
        <p:spPr>
          <a:xfrm rot="5400000">
            <a:off x="5832605" y="1589813"/>
            <a:ext cx="1730710" cy="3387824"/>
          </a:xfrm>
          <a:prstGeom prst="bentArrow">
            <a:avLst>
              <a:gd name="adj1" fmla="val 39194"/>
              <a:gd name="adj2" fmla="val 49051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2509061"/>
            <a:ext cx="22920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  <a:latin typeface="Bradley Hand ITC" panose="03070402050302030203" pitchFamily="66" charset="0"/>
              </a:rPr>
              <a:t>ANOLOGI</a:t>
            </a:r>
            <a:endParaRPr lang="en-US" sz="3200" b="1" dirty="0">
              <a:ln/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488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Ketelitian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kehalusan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perancangan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strategi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hijrah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ms-MY" sz="28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1520" y="1472660"/>
            <a:ext cx="7560840" cy="1452284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Baginda SAW hanya memberikan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maklumat kepada mereka yang perlu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24548" y="3284984"/>
            <a:ext cx="7560840" cy="1452284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Dibantu oleh daya usaha Abu Bakar r.a dengan bantuan keluarganya dan orang-orang bawahannya.</a:t>
            </a:r>
          </a:p>
        </p:txBody>
      </p:sp>
      <p:sp>
        <p:nvSpPr>
          <p:cNvPr id="7" name="Freeform 6"/>
          <p:cNvSpPr/>
          <p:nvPr/>
        </p:nvSpPr>
        <p:spPr>
          <a:xfrm>
            <a:off x="1274872" y="5170884"/>
            <a:ext cx="7560840" cy="1452284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Bertawakkal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dan berserah kepada Allah </a:t>
            </a: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SWT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2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175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Hijrah</a:t>
            </a:r>
            <a:r>
              <a:rPr lang="en-US" sz="26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memartabatkan</a:t>
            </a:r>
            <a:r>
              <a:rPr lang="en-US" sz="26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peranan</a:t>
            </a:r>
            <a:r>
              <a:rPr lang="en-US" sz="26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institusi</a:t>
            </a:r>
            <a:r>
              <a:rPr lang="en-US" sz="26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masjid</a:t>
            </a:r>
            <a:endParaRPr lang="en-US" sz="2600" b="1" dirty="0" smtClean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1070739"/>
            <a:ext cx="9144000" cy="5787261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Pembinaan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Masjid Quba’ </a:t>
            </a:r>
          </a:p>
        </p:txBody>
      </p:sp>
    </p:spTree>
    <p:extLst>
      <p:ext uri="{BB962C8B-B14F-4D97-AF65-F5344CB8AC3E}">
        <p14:creationId xmlns:p14="http://schemas.microsoft.com/office/powerpoint/2010/main" val="8338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52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488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Langkah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pertama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destinasi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akhir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hijrah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setiba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perkampungan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Bani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Najjar</a:t>
            </a:r>
            <a:endParaRPr lang="ms-MY" sz="28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1070739"/>
            <a:ext cx="9144000" cy="5787261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Pembinaan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Masjid </a:t>
            </a:r>
            <a:r>
              <a:rPr lang="sv-SE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Nabawi 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4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488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Peranan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utama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masjid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zaman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SAW</a:t>
            </a:r>
            <a:endParaRPr lang="ms-MY" sz="28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1520" y="1472660"/>
            <a:ext cx="2736304" cy="1596300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Tempat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ibadat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012160" y="1472660"/>
            <a:ext cx="2736304" cy="1596300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Pusat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komuniti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994970" y="4822154"/>
            <a:ext cx="2736304" cy="1596300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Pejabat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pentadbiran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4488" y="4834850"/>
            <a:ext cx="2736304" cy="1596300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Mahkamah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keadilan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78942" y="3196158"/>
            <a:ext cx="2736304" cy="1596300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  <a:alpha val="20000"/>
                </a:srgbClr>
              </a:gs>
              <a:gs pos="35000">
                <a:srgbClr val="FF6600">
                  <a:tint val="37000"/>
                  <a:satMod val="300000"/>
                  <a:alpha val="42000"/>
                </a:srgbClr>
              </a:gs>
              <a:gs pos="100000">
                <a:srgbClr val="FF6600">
                  <a:tint val="15000"/>
                  <a:satMod val="350000"/>
                  <a:alpha val="85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Madrasah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tarbiah 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2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488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36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Khutbah </a:t>
            </a:r>
            <a:endParaRPr lang="ms-MY" sz="36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474" y="1556792"/>
            <a:ext cx="8667228" cy="230425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3000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1) </a:t>
            </a:r>
            <a:r>
              <a:rPr lang="sv-SE" sz="3000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Dakwah perlu dinaungi oleh organisasi  yang kuat  lagi tersusun, yang mempunyai pemimpin, pendokong dan perancangan yang baik.</a:t>
            </a:r>
            <a:endParaRPr lang="en-MY" sz="3000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4293096"/>
            <a:ext cx="8573928" cy="223224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2-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Dakwah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memerlukan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kuasa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politik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atau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daulah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kuat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mampu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menaungi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kerja-kerja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dakwah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sepertimana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berlaku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setelah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tertegaknya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negara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madinah</a:t>
            </a:r>
            <a:r>
              <a:rPr lang="en-US" sz="30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MY" sz="30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488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36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Khutbah </a:t>
            </a:r>
            <a:endParaRPr lang="ms-MY" sz="36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726" y="1340768"/>
            <a:ext cx="8667228" cy="230425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3000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3- Dakwah memerlukan perpaduan yang utuh dalam kalangan umat Islam seperti yang dilakukan oleh Nabi s.a.w dengan mempersaudarakan kaum muhajirin dan ansar. </a:t>
            </a:r>
            <a:endParaRPr lang="en-MY" sz="3000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860" y="3861048"/>
            <a:ext cx="8640960" cy="266429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4- Masjid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menjadi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pusat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utama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terpenting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dakwah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sepertimana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dimainkan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oleh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Masjid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Nabawi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mentarbiah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mendidik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menguatkan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ikatan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persaudaraan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umat</a:t>
            </a:r>
            <a:r>
              <a:rPr lang="en-US" sz="28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Islam</a:t>
            </a:r>
            <a:r>
              <a:rPr lang="en-US" sz="28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MY" sz="28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488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ms-MY" sz="36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90" y="1340768"/>
            <a:ext cx="8153400" cy="113461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Mengambil</a:t>
            </a:r>
            <a:r>
              <a:rPr lang="en-US" sz="25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iktibar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daripada</a:t>
            </a:r>
            <a:r>
              <a:rPr lang="en-US" sz="25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strategi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dakwah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Rasulullah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SAW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peristiwa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hijrah</a:t>
            </a:r>
            <a:endParaRPr lang="en-MY" sz="25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916" y="2708920"/>
            <a:ext cx="8153400" cy="113461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25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Memastikan </a:t>
            </a:r>
            <a:r>
              <a:rPr lang="fi-FI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negara kita dipimpin dan didominasi oleh kepimpinan Islam</a:t>
            </a:r>
            <a:endParaRPr lang="en-MY" sz="25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268" y="4077072"/>
            <a:ext cx="8153400" cy="113461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Menguatkan</a:t>
            </a:r>
            <a:r>
              <a:rPr lang="en-US" sz="24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perpaduan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persaudaraan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Islam </a:t>
            </a: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serta</a:t>
            </a:r>
            <a:r>
              <a:rPr lang="en-US" sz="24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jauhi</a:t>
            </a:r>
            <a:r>
              <a:rPr lang="en-US" sz="24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faktor</a:t>
            </a:r>
            <a:r>
              <a:rPr lang="en-US" sz="24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membawa</a:t>
            </a:r>
            <a:r>
              <a:rPr lang="en-US" sz="24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perpecahan</a:t>
            </a:r>
            <a:endParaRPr lang="en-MY" sz="24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916" y="5445224"/>
            <a:ext cx="8153400" cy="113461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Memperkasakan</a:t>
            </a:r>
            <a:r>
              <a:rPr lang="en-US" sz="24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fungsi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masjid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sebagai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pusat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ibadah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keilmuan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perpaduan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pusat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sokongan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masyarakat</a:t>
            </a:r>
            <a:r>
              <a:rPr lang="en-US" sz="24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setempat</a:t>
            </a:r>
            <a:endParaRPr lang="en-MY" sz="24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84784"/>
            <a:ext cx="9144000" cy="2400657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07503"/>
            <a:ext cx="9144000" cy="1200329"/>
          </a:xfrm>
          <a:prstGeom prst="rect">
            <a:avLst/>
          </a:prstGeom>
          <a:solidFill>
            <a:srgbClr val="00B0F0">
              <a:alpha val="5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ar-SA" sz="36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S.W.T.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822" y="116632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26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6792"/>
            <a:ext cx="9144000" cy="4524315"/>
          </a:xfrm>
          <a:prstGeom prst="rect">
            <a:avLst/>
          </a:prstGeom>
          <a:solidFill>
            <a:srgbClr val="00B0F0">
              <a:alpha val="0"/>
            </a:srgbClr>
          </a:solidFill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SA" sz="48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بَارَكَ اللهُ لِيْ وَلَكُمْ فِيْ القُرْءَانِ الْعَظِيْم،</a:t>
            </a:r>
          </a:p>
          <a:p>
            <a:pPr lvl="0" algn="ctr" rtl="1">
              <a:defRPr/>
            </a:pPr>
            <a:r>
              <a:rPr lang="ar-SA" sz="48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وَنَفَعَنِيْ وَإِيَّاكُمْ بِاْلأَيَاتِ وَالذِّكْرِ الْحَكِيْمِ،</a:t>
            </a:r>
          </a:p>
          <a:p>
            <a:pPr lvl="0" algn="ctr" rtl="1">
              <a:defRPr/>
            </a:pPr>
            <a:r>
              <a:rPr lang="ar-SA" sz="48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وَتَقَبَّلَ مِنِّيْ وَمِنْكُمْ تِلاَوَتَهُ، إِنَّهُ هُوَ السَّمِيْعُ الْعَلِيْمُ،</a:t>
            </a:r>
          </a:p>
          <a:p>
            <a:pPr lvl="0" algn="ctr" rtl="1">
              <a:defRPr/>
            </a:pPr>
            <a:r>
              <a:rPr lang="ar-SA" sz="48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أَقُوْلُ قَوْلِيْ هَذَا وَأَسْتَغْفِرُ اللهَ الْعَظِيْمَ لِيْ وَلَكُمْ وَلِسَائِرِ الْمُسْلِمِيْنَ وَالْمُسْلِمَاتِ، </a:t>
            </a:r>
            <a:r>
              <a:rPr lang="ar-SA" sz="48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فَاسْتَغْفِرُوْهُ</a:t>
            </a:r>
            <a:endParaRPr lang="en-US" sz="4800" b="1" kern="0" dirty="0" smtClean="0">
              <a:ln w="317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/>
              <a:cs typeface="Traditional Arabic" pitchFamily="2" charset="-78"/>
            </a:endParaRPr>
          </a:p>
          <a:p>
            <a:pPr lvl="0" algn="ctr" rtl="1">
              <a:defRPr/>
            </a:pPr>
            <a:r>
              <a:rPr lang="ar-SA" sz="48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 </a:t>
            </a:r>
            <a:r>
              <a:rPr lang="ar-SA" sz="48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إِنَّهُ هُوَ الْغَفُوْرُ الرَّحِيْم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28600" y="188640"/>
            <a:ext cx="2571776" cy="84298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14784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2533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KH8kU6ah4u0/ULtDldAi2xI/AAAAAAAACZA/QiXIYSfxKK4/s400/doa+dikabulk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2958419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990600" y="337457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50545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88640"/>
            <a:ext cx="7358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31579"/>
            <a:ext cx="9144000" cy="1862048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27656"/>
            <a:ext cx="9144000" cy="1077218"/>
          </a:xfrm>
          <a:prstGeom prst="rect">
            <a:avLst/>
          </a:prstGeom>
          <a:solidFill>
            <a:srgbClr val="00B0F0">
              <a:alpha val="3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S.W.T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88640"/>
            <a:ext cx="8477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36779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لاَّ إِلَهَ إِلاَّ اللهُ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وَحْدَهُ لَا شَرِيْكَ لَهُ،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952980"/>
            <a:ext cx="8553480" cy="1938992"/>
          </a:xfrm>
          <a:prstGeom prst="rect">
            <a:avLst/>
          </a:prstGeom>
          <a:solidFill>
            <a:srgbClr val="00B0F0">
              <a:alpha val="45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8610" y="44624"/>
            <a:ext cx="7653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97224"/>
            <a:ext cx="9144000" cy="156966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سَيِّدِنَا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AE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أَجْمَعِيْنَ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83242"/>
            <a:ext cx="9144000" cy="1815882"/>
          </a:xfrm>
          <a:prstGeom prst="rect">
            <a:avLst/>
          </a:prstGeom>
          <a:solidFill>
            <a:srgbClr val="00B0F0">
              <a:alpha val="3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8864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208131"/>
            <a:ext cx="8763000" cy="1292662"/>
          </a:xfrm>
          <a:prstGeom prst="rect">
            <a:avLst/>
          </a:prstGeom>
          <a:solidFill>
            <a:srgbClr val="00B0F0">
              <a:alpha val="3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SWT,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32310"/>
            <a:ext cx="9144000" cy="1446550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8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ar-EG" sz="8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00B0F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86678" y="326325"/>
            <a:ext cx="5472608" cy="1944215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10000">
                <a:srgbClr val="33CC33">
                  <a:shade val="30000"/>
                  <a:satMod val="115000"/>
                  <a:alpha val="27000"/>
                </a:srgbClr>
              </a:gs>
              <a:gs pos="100000">
                <a:srgbClr val="33CC33">
                  <a:shade val="67500"/>
                  <a:satMod val="115000"/>
                  <a:alpha val="50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Memperbanyakkan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11560" y="542348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893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696" y="11663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3043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أَشْــهَـدُ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أَنْ لآ إِلَــهَ إِلَّا الله، وَحْدَهُ لاَ شَرِيْكَ لَه، وَأَشْــهَــدُ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مُحَــمَّدًا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وَرَسُوْلُه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34559"/>
            <a:ext cx="9144000" cy="2246769"/>
          </a:xfrm>
          <a:prstGeom prst="rect">
            <a:avLst/>
          </a:prstGeom>
          <a:solidFill>
            <a:srgbClr val="00B0F0">
              <a:alpha val="51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0"/>
                </a:schemeClr>
              </a:gs>
              <a:gs pos="52000">
                <a:schemeClr val="accent4">
                  <a:tint val="37000"/>
                  <a:satMod val="300000"/>
                  <a:alpha val="42000"/>
                </a:schemeClr>
              </a:gs>
              <a:gs pos="100000">
                <a:schemeClr val="accent4">
                  <a:tint val="15000"/>
                  <a:satMod val="350000"/>
                  <a:alpha val="53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gradFill>
            <a:gsLst>
              <a:gs pos="49540">
                <a:srgbClr val="DCCFEF">
                  <a:alpha val="5000"/>
                </a:srgbClr>
              </a:gs>
              <a:gs pos="0">
                <a:schemeClr val="accent4">
                  <a:tint val="50000"/>
                  <a:satMod val="300000"/>
                  <a:alpha val="36000"/>
                </a:schemeClr>
              </a:gs>
              <a:gs pos="42000">
                <a:schemeClr val="accent4">
                  <a:tint val="37000"/>
                  <a:satMod val="300000"/>
                  <a:alpha val="0"/>
                </a:schemeClr>
              </a:gs>
              <a:gs pos="100000">
                <a:schemeClr val="accent4">
                  <a:tint val="15000"/>
                  <a:satMod val="350000"/>
                  <a:alpha val="37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07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396802"/>
            <a:ext cx="8532440" cy="5170646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29000"/>
                </a:schemeClr>
              </a:gs>
              <a:gs pos="38000">
                <a:schemeClr val="accent4">
                  <a:tint val="37000"/>
                  <a:satMod val="300000"/>
                  <a:alpha val="7000"/>
                </a:schemeClr>
              </a:gs>
              <a:gs pos="100000">
                <a:schemeClr val="accent4">
                  <a:tint val="15000"/>
                  <a:satMod val="350000"/>
                  <a:alpha val="74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58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83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98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xtLst/>
        </p:spPr>
      </p:pic>
      <p:sp>
        <p:nvSpPr>
          <p:cNvPr id="7" name="Rectangle 6"/>
          <p:cNvSpPr/>
          <p:nvPr/>
        </p:nvSpPr>
        <p:spPr>
          <a:xfrm>
            <a:off x="138545" y="1676400"/>
            <a:ext cx="8866909" cy="4832092"/>
          </a:xfrm>
          <a:prstGeom prst="rect">
            <a:avLst/>
          </a:prstGeom>
          <a:gradFill>
            <a:gsLst>
              <a:gs pos="41000">
                <a:srgbClr val="D6C6ED">
                  <a:alpha val="69000"/>
                </a:srgbClr>
              </a:gs>
              <a:gs pos="0">
                <a:schemeClr val="accent4">
                  <a:tint val="50000"/>
                  <a:satMod val="300000"/>
                  <a:alpha val="55000"/>
                </a:schemeClr>
              </a:gs>
              <a:gs pos="47000">
                <a:schemeClr val="accent4">
                  <a:tint val="37000"/>
                  <a:satMod val="300000"/>
                  <a:alpha val="36000"/>
                </a:schemeClr>
              </a:gs>
              <a:gs pos="73000">
                <a:schemeClr val="accent4">
                  <a:lumMod val="20000"/>
                  <a:lumOff val="80000"/>
                  <a:alpha val="68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800" b="1" dirty="0">
                <a:solidFill>
                  <a:srgbClr val="C00000"/>
                </a:solidFill>
              </a:rPr>
              <a:t>“Ya Allah turunkanlah hukumanMu atas kaum Yahudi yang melakukan kezaliman dengan membunuh saudara-saudara kami kaum muslimin di Palestin, Ya Allah hukumlah mereka sesungguhnya mereka tak mampu melemahkanMu,”</a:t>
            </a:r>
            <a:endParaRPr lang="en-US" sz="2800" b="1" dirty="0">
              <a:solidFill>
                <a:srgbClr val="C00000"/>
              </a:solidFill>
            </a:endParaRPr>
          </a:p>
          <a:p>
            <a:pPr algn="just"/>
            <a:r>
              <a:rPr lang="ms-MY" sz="2800" b="1" dirty="0">
                <a:solidFill>
                  <a:srgbClr val="C00000"/>
                </a:solidFill>
              </a:rPr>
              <a:t> </a:t>
            </a:r>
            <a:endParaRPr lang="en-US" sz="2800" b="1" dirty="0">
              <a:solidFill>
                <a:srgbClr val="C00000"/>
              </a:solidFill>
            </a:endParaRPr>
          </a:p>
          <a:p>
            <a:pPr algn="just"/>
            <a:r>
              <a:rPr lang="ms-MY" sz="2800" b="1" dirty="0">
                <a:solidFill>
                  <a:srgbClr val="C00000"/>
                </a:solidFill>
              </a:rPr>
              <a:t>“Ya Allah selamatkan lah saudara-saudara kaum muslimin yang lemah di Palestin, teguhkan iman mereka dan bantulah mereka, Ya Allah sayangi dan kasihilah mereka dan keluarkanlah mereka dari penindasan musuh- musuh mereka,”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4196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…</a:t>
            </a:r>
            <a:endParaRPr lang="en-US" sz="11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t="-1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04057" y="1484784"/>
            <a:ext cx="8735886" cy="4216539"/>
          </a:xfrm>
          <a:prstGeom prst="rect">
            <a:avLst/>
          </a:prstGeom>
          <a:solidFill>
            <a:schemeClr val="bg1">
              <a:lumMod val="65000"/>
              <a:alpha val="47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</a:t>
            </a: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 وَقِنَا عَذَابَ النَّارِ</a:t>
            </a: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2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 smtClean="0"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…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3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13000" t="-6000" r="-2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الله.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7620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67787"/>
            <a:ext cx="9144000" cy="156966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اَللَّهُمَّ صَلِّ وَسَلِّمْ عَلٰى سَيِّدِنَا مُحَمّدٍ وَعَلَى آلِهِ وَأَصْحَابِهِ وَمَنْ تَبِعَهُمْ بِإِحْسَانٍ إِلَى يَوْمِ الدّيْن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53805"/>
            <a:ext cx="9144000" cy="2246769"/>
          </a:xfrm>
          <a:prstGeom prst="rect">
            <a:avLst/>
          </a:prstGeom>
          <a:solidFill>
            <a:srgbClr val="00B0F0">
              <a:alpha val="3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16632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3310"/>
            <a:ext cx="8763000" cy="2062103"/>
          </a:xfrm>
          <a:prstGeom prst="rect">
            <a:avLst/>
          </a:prstGeom>
          <a:solidFill>
            <a:srgbClr val="00B0F0">
              <a:alpha val="3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meraih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endParaRPr lang="en-US" sz="32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8840"/>
            <a:ext cx="9144000" cy="2123658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اُوْصِيْكُمْ وَاَيَّايَ بِتَقْوَى اللهِ وَطَاعَتِهِ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تُفْلِحُوْنَ</a:t>
            </a: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772816"/>
            <a:ext cx="8493368" cy="3416320"/>
          </a:xfrm>
          <a:prstGeom prst="rect">
            <a:avLst/>
          </a:prstGeom>
          <a:gradFill>
            <a:gsLst>
              <a:gs pos="28000">
                <a:srgbClr val="D6B19C">
                  <a:alpha val="0"/>
                </a:srgbClr>
              </a:gs>
              <a:gs pos="21000">
                <a:srgbClr val="D49E6C">
                  <a:alpha val="13000"/>
                </a:srgbClr>
              </a:gs>
              <a:gs pos="64000">
                <a:srgbClr val="7E3E1A">
                  <a:alpha val="42000"/>
                </a:srgbClr>
              </a:gs>
              <a:gs pos="75000">
                <a:srgbClr val="A65528">
                  <a:alpha val="60000"/>
                </a:srgbClr>
              </a:gs>
              <a:gs pos="100000">
                <a:srgbClr val="663012">
                  <a:alpha val="71000"/>
                </a:srgbClr>
              </a:gs>
            </a:gsLst>
            <a:lin ang="5400000" scaled="0"/>
          </a:gradFill>
          <a:scene3d>
            <a:camera prst="perspectiveAbove"/>
            <a:lightRig rig="threePt" dir="t"/>
          </a:scene3d>
          <a:sp3d>
            <a:bevelT/>
            <a:bevelB prst="relaxedInset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Hijrah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Strategi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Dakwah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Nabawiyyah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3999" y="-109"/>
            <a:ext cx="633763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Tajuk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Khutbah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sempena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kedatangan</a:t>
            </a:r>
            <a:endParaRPr lang="en-U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Tahun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baru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Hijrah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1443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12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701" y="476672"/>
            <a:ext cx="8019216" cy="230425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Persimpangan</a:t>
            </a:r>
            <a:r>
              <a:rPr lang="en-US" sz="32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penting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perjalanan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dakwah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harakah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pimpinan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Rasulullah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s.a.w</a:t>
            </a:r>
            <a:endParaRPr lang="en-MY" sz="32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4-Point Star 8"/>
          <p:cNvSpPr/>
          <p:nvPr/>
        </p:nvSpPr>
        <p:spPr>
          <a:xfrm rot="586678">
            <a:off x="628328" y="1896300"/>
            <a:ext cx="720080" cy="741784"/>
          </a:xfrm>
          <a:prstGeom prst="star4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599099" y="4221088"/>
            <a:ext cx="8019216" cy="230425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Menjadi</a:t>
            </a:r>
            <a:r>
              <a:rPr lang="en-US" sz="32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titik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perpisahan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antara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peringkat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lemah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kuat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zaman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kehinaan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32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kemuliaan</a:t>
            </a:r>
            <a:endParaRPr lang="en-MY" sz="32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 rot="21425541">
            <a:off x="2278310" y="2304232"/>
            <a:ext cx="5250956" cy="2289205"/>
          </a:xfrm>
          <a:prstGeom prst="irregularSeal2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4000" b="1" i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HIJRAH</a:t>
            </a: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080" y="332656"/>
            <a:ext cx="8737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Nilai</a:t>
            </a:r>
            <a:r>
              <a:rPr lang="en-MY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Manifestasi</a:t>
            </a:r>
            <a:r>
              <a:rPr lang="en-MY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MY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Hijrah</a:t>
            </a:r>
            <a:endParaRPr lang="ms-MY" sz="3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3158" y="3933056"/>
            <a:ext cx="8598784" cy="2664296"/>
          </a:xfrm>
          <a:prstGeom prst="ellipse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Menyemarakkan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roh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nadi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setiap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muslim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untuk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terus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segar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berdenyut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bagi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melihat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kemenangan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kekuasaan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agama Allah di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bumiNya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958380" y="1412776"/>
            <a:ext cx="7408340" cy="2327126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Mampu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mengangkat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kembali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martabat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Islam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umatnya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05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5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919</Words>
  <Application>Microsoft Office PowerPoint</Application>
  <PresentationFormat>On-screen Show (4:3)</PresentationFormat>
  <Paragraphs>124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 Unicode MS</vt:lpstr>
      <vt:lpstr>Aharoni</vt:lpstr>
      <vt:lpstr>Arial</vt:lpstr>
      <vt:lpstr>Arial Black</vt:lpstr>
      <vt:lpstr>Bodoni MT Black</vt:lpstr>
      <vt:lpstr>Bradley Hand ITC</vt:lpstr>
      <vt:lpstr>Broadway</vt:lpstr>
      <vt:lpstr>Calibri</vt:lpstr>
      <vt:lpstr>Century Schoolbook</vt:lpstr>
      <vt:lpstr>Monotype Corsiva</vt:lpstr>
      <vt:lpstr>Tahoma</vt:lpstr>
      <vt:lpstr>Times New Roman</vt:lpstr>
      <vt:lpstr>Traditional Arabic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ustaz aizi</dc:creator>
  <cp:lastModifiedBy>Windows User</cp:lastModifiedBy>
  <cp:revision>52</cp:revision>
  <dcterms:created xsi:type="dcterms:W3CDTF">2017-02-01T14:18:31Z</dcterms:created>
  <dcterms:modified xsi:type="dcterms:W3CDTF">2021-08-05T04:46:27Z</dcterms:modified>
</cp:coreProperties>
</file>